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1" r:id="rId4"/>
    <p:sldMasterId id="21474837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8E38F8-C156-434E-83BA-392275AF22ED}">
  <a:tblStyle styleId="{618E38F8-C156-434E-83BA-392275AF2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98271ca2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98271ca2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6" name="Google Shape;2106;g5798271c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2.png"/><Relationship Id="rId3" Type="http://schemas.openxmlformats.org/officeDocument/2006/relationships/image" Target="../media/image175.png"/><Relationship Id="rId4" Type="http://schemas.openxmlformats.org/officeDocument/2006/relationships/image" Target="../media/image174.png"/><Relationship Id="rId5" Type="http://schemas.openxmlformats.org/officeDocument/2006/relationships/image" Target="../media/image179.png"/><Relationship Id="rId6" Type="http://schemas.openxmlformats.org/officeDocument/2006/relationships/image" Target="../media/image178.png"/><Relationship Id="rId7" Type="http://schemas.openxmlformats.org/officeDocument/2006/relationships/image" Target="../media/image182.png"/><Relationship Id="rId8" Type="http://schemas.openxmlformats.org/officeDocument/2006/relationships/image" Target="../media/image18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206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7.png"/><Relationship Id="rId3" Type="http://schemas.openxmlformats.org/officeDocument/2006/relationships/image" Target="../media/image185.png"/><Relationship Id="rId4" Type="http://schemas.openxmlformats.org/officeDocument/2006/relationships/image" Target="../media/image188.png"/><Relationship Id="rId9" Type="http://schemas.openxmlformats.org/officeDocument/2006/relationships/image" Target="../media/image195.png"/><Relationship Id="rId5" Type="http://schemas.openxmlformats.org/officeDocument/2006/relationships/image" Target="../media/image189.png"/><Relationship Id="rId6" Type="http://schemas.openxmlformats.org/officeDocument/2006/relationships/image" Target="../media/image191.png"/><Relationship Id="rId7" Type="http://schemas.openxmlformats.org/officeDocument/2006/relationships/image" Target="../media/image190.png"/><Relationship Id="rId8" Type="http://schemas.openxmlformats.org/officeDocument/2006/relationships/image" Target="../media/image19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3.png"/><Relationship Id="rId3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202.png"/><Relationship Id="rId5" Type="http://schemas.openxmlformats.org/officeDocument/2006/relationships/image" Target="../media/image197.png"/><Relationship Id="rId6" Type="http://schemas.openxmlformats.org/officeDocument/2006/relationships/image" Target="../media/image199.png"/><Relationship Id="rId7" Type="http://schemas.openxmlformats.org/officeDocument/2006/relationships/image" Target="../media/image201.png"/><Relationship Id="rId8" Type="http://schemas.openxmlformats.org/officeDocument/2006/relationships/image" Target="../media/image20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Relationship Id="rId3" Type="http://schemas.openxmlformats.org/officeDocument/2006/relationships/image" Target="../media/image20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Relationship Id="rId3" Type="http://schemas.openxmlformats.org/officeDocument/2006/relationships/image" Target="../media/image21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6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2.png"/><Relationship Id="rId4" Type="http://schemas.openxmlformats.org/officeDocument/2006/relationships/image" Target="../media/image8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5" Type="http://schemas.openxmlformats.org/officeDocument/2006/relationships/image" Target="../media/image90.png"/><Relationship Id="rId6" Type="http://schemas.openxmlformats.org/officeDocument/2006/relationships/image" Target="../media/image96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4.png"/><Relationship Id="rId3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0.png"/><Relationship Id="rId3" Type="http://schemas.openxmlformats.org/officeDocument/2006/relationships/image" Target="../media/image1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107.png"/><Relationship Id="rId4" Type="http://schemas.openxmlformats.org/officeDocument/2006/relationships/image" Target="../media/image9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107.png"/><Relationship Id="rId4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5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Relationship Id="rId3" Type="http://schemas.openxmlformats.org/officeDocument/2006/relationships/image" Target="../media/image10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22.png"/><Relationship Id="rId4" Type="http://schemas.openxmlformats.org/officeDocument/2006/relationships/image" Target="../media/image12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22.png"/><Relationship Id="rId4" Type="http://schemas.openxmlformats.org/officeDocument/2006/relationships/image" Target="../media/image1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204.png"/><Relationship Id="rId4" Type="http://schemas.openxmlformats.org/officeDocument/2006/relationships/image" Target="../media/image12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5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3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37.png"/><Relationship Id="rId6" Type="http://schemas.openxmlformats.org/officeDocument/2006/relationships/image" Target="../media/image13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6.png"/><Relationship Id="rId4" Type="http://schemas.openxmlformats.org/officeDocument/2006/relationships/image" Target="../media/image133.png"/><Relationship Id="rId5" Type="http://schemas.openxmlformats.org/officeDocument/2006/relationships/image" Target="../media/image138.png"/><Relationship Id="rId6" Type="http://schemas.openxmlformats.org/officeDocument/2006/relationships/image" Target="../media/image13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47.png"/><Relationship Id="rId4" Type="http://schemas.openxmlformats.org/officeDocument/2006/relationships/image" Target="../media/image149.png"/><Relationship Id="rId5" Type="http://schemas.openxmlformats.org/officeDocument/2006/relationships/image" Target="../media/image14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159.png"/><Relationship Id="rId4" Type="http://schemas.openxmlformats.org/officeDocument/2006/relationships/image" Target="../media/image158.png"/><Relationship Id="rId5" Type="http://schemas.openxmlformats.org/officeDocument/2006/relationships/image" Target="../media/image161.png"/><Relationship Id="rId6" Type="http://schemas.openxmlformats.org/officeDocument/2006/relationships/image" Target="../media/image160.png"/><Relationship Id="rId7" Type="http://schemas.openxmlformats.org/officeDocument/2006/relationships/image" Target="../media/image16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66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92.png"/><Relationship Id="rId6" Type="http://schemas.openxmlformats.org/officeDocument/2006/relationships/image" Target="../media/image171.png"/><Relationship Id="rId7" Type="http://schemas.openxmlformats.org/officeDocument/2006/relationships/image" Target="../media/image173.png"/><Relationship Id="rId8" Type="http://schemas.openxmlformats.org/officeDocument/2006/relationships/image" Target="../media/image1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8" name="Google Shape;189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4" name="Google Shape;1984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7" name="Google Shape;2057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1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8" name="Google Shape;1068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8" name="Google Shape;1078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9" name="Google Shape;1099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8" name="Google Shape;1108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0" name="Google Shape;1120;p6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7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7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0" name="Google Shape;1170;p7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7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7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7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7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7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5" name="Google Shape;1245;p7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4" name="Google Shape;125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3" name="Google Shape;1283;p7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7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9" name="Google Shape;131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7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8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8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8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5" name="Google Shape;136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8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8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8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8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8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8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8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1" name="Google Shape;145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8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8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8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8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8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8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8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7" name="Google Shape;153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8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2"/>
          <p:cNvSpPr txBox="1"/>
          <p:nvPr>
            <p:ph idx="3" type="subTitle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3" name="Google Shape;179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58" Type="http://schemas.openxmlformats.org/officeDocument/2006/relationships/theme" Target="../theme/theme3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5" Type="http://schemas.openxmlformats.org/officeDocument/2006/relationships/image" Target="../media/image133.png"/><Relationship Id="rId6" Type="http://schemas.openxmlformats.org/officeDocument/2006/relationships/image" Target="../media/image138.png"/><Relationship Id="rId7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</a:t>
            </a:r>
            <a:r>
              <a:rPr lang="en"/>
              <a:t>1</a:t>
            </a:r>
            <a:endParaRPr/>
          </a:p>
        </p:txBody>
      </p:sp>
      <p:sp>
        <p:nvSpPr>
          <p:cNvPr id="2087" name="Google Shape;2087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whatever you build to have utility.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market or real-world research that evidences your idea </a:t>
            </a:r>
            <a:br>
              <a:rPr lang="en"/>
            </a:br>
            <a:r>
              <a:rPr lang="en"/>
              <a:t>has REAL value to people.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done research on other web/mobile applications in your domain.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put serious time and thought into this.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report problems you are facing along the way.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utilize some form of project management system.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/>
              <a:t>We expect you to dig deep into documentation and external resources to learn what you need.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Requirements </a:t>
            </a:r>
            <a:endParaRPr/>
          </a:p>
        </p:txBody>
      </p:sp>
      <p:sp>
        <p:nvSpPr>
          <p:cNvPr id="2197" name="Google Shape;2197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</a:t>
            </a:r>
            <a:r>
              <a:rPr lang="en">
                <a:highlight>
                  <a:srgbClr val="FFFF00"/>
                </a:highlight>
              </a:rPr>
              <a:t>ReactJS</a:t>
            </a:r>
            <a:r>
              <a:rPr lang="en"/>
              <a:t> in some way (even if minimal)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 </a:t>
            </a:r>
            <a:r>
              <a:rPr lang="en">
                <a:highlight>
                  <a:srgbClr val="FFFF00"/>
                </a:highlight>
              </a:rPr>
              <a:t>Node and Express Web Server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backed by a </a:t>
            </a:r>
            <a:r>
              <a:rPr lang="en">
                <a:highlight>
                  <a:srgbClr val="FFFF00"/>
                </a:highlight>
              </a:rPr>
              <a:t>MySQL or MongoDB Database with a Sequelize or Mongoose ORM 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both GET and POST routes</a:t>
            </a:r>
            <a:r>
              <a:rPr lang="en"/>
              <a:t> for retrieving and adding new data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</a:t>
            </a:r>
            <a:r>
              <a:rPr lang="en">
                <a:highlight>
                  <a:srgbClr val="FFFF00"/>
                </a:highlight>
              </a:rPr>
              <a:t>deployed using Heroku (with Data)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utilize at least </a:t>
            </a:r>
            <a:r>
              <a:rPr lang="en">
                <a:highlight>
                  <a:srgbClr val="FFFF00"/>
                </a:highlight>
              </a:rPr>
              <a:t>two libraries, packages, or technologies</a:t>
            </a:r>
            <a:r>
              <a:rPr lang="en"/>
              <a:t> that we haven’t discussed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allow for or </a:t>
            </a:r>
            <a:r>
              <a:rPr lang="en">
                <a:highlight>
                  <a:srgbClr val="FFFF00"/>
                </a:highlight>
              </a:rPr>
              <a:t>involve the authentication of users</a:t>
            </a:r>
            <a:r>
              <a:rPr lang="en"/>
              <a:t> in some way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p</a:t>
            </a:r>
            <a:r>
              <a:rPr lang="en">
                <a:highlight>
                  <a:srgbClr val="FFFF00"/>
                </a:highlight>
              </a:rPr>
              <a:t>olished frontend/UI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folder structure that meets MVC Paradigm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meet </a:t>
            </a:r>
            <a:r>
              <a:rPr lang="en">
                <a:highlight>
                  <a:srgbClr val="FFFF00"/>
                </a:highlight>
              </a:rPr>
              <a:t>good quality coding standards</a:t>
            </a:r>
            <a:r>
              <a:rPr lang="en"/>
              <a:t> (indentation, scoping, naming)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not expose </a:t>
            </a:r>
            <a:r>
              <a:rPr lang="en">
                <a:highlight>
                  <a:srgbClr val="FFFF00"/>
                </a:highlight>
              </a:rPr>
              <a:t>sensitive API key</a:t>
            </a:r>
            <a:r>
              <a:rPr lang="en"/>
              <a:t> information on the server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Instead of homework, you will be required to submit four Project Deliverables.</a:t>
            </a:r>
            <a:endParaRPr/>
          </a:p>
        </p:txBody>
      </p:sp>
      <p:sp>
        <p:nvSpPr>
          <p:cNvPr id="2213" name="Google Shape;2213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Ready MVP (Working App!), Mini-Presentation</a:t>
            </a:r>
            <a:endParaRPr sz="1800"/>
          </a:p>
        </p:txBody>
      </p:sp>
      <p:sp>
        <p:nvSpPr>
          <p:cNvPr id="2215" name="Google Shape;2215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Time!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/>
          <p:nvPr>
            <p:ph idx="3" type="body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This is intended to show you the order in which users would see screens. The three branches correlate with the three button options from the main menu.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1" name="Google Shape;225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Data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View—Clinical Trial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79" name="Google Shape;2279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2" name="Google Shape;2102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3" name="Google Shape;2103;p118"/>
          <p:cNvGraphicFramePr/>
          <p:nvPr/>
        </p:nvGraphicFramePr>
        <p:xfrm>
          <a:off x="414000" y="75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{618E38F8-C156-434E-83BA-392275AF22ED}</a:tableStyleId>
              </a:tblPr>
              <a:tblGrid>
                <a:gridCol w="2781600"/>
                <a:gridCol w="2781600"/>
                <a:gridCol w="2781600"/>
              </a:tblGrid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HTML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CSS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JavaScript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jQuery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Bootstrap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 Tools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Heroku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GitHub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Side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Templating Engines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Sessions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Writing tests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Express.js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Creating 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MVC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User Authentication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ORM (Sequelize)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Interaction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JSON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AJAX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Real Time Cloud Database via Firebase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MySQL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MongoDB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954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Edge Development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CS Fundamentals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Algorithms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Data Structures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b="1" lang="en"/>
              <a:t>challenge yourself</a:t>
            </a:r>
            <a:endParaRPr b="1"/>
          </a:p>
        </p:txBody>
      </p:sp>
      <p:sp>
        <p:nvSpPr>
          <p:cNvPr id="2112" name="Google Shape;2112;p11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 </a:t>
            </a:r>
            <a:r>
              <a:rPr b="1" lang="en"/>
              <a:t>role model</a:t>
            </a:r>
            <a:r>
              <a:rPr lang="en"/>
              <a:t> to kids</a:t>
            </a:r>
            <a:endParaRPr/>
          </a:p>
        </p:txBody>
      </p:sp>
      <p:sp>
        <p:nvSpPr>
          <p:cNvPr id="2113" name="Google Shape;2113;p11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b="1" lang="en"/>
              <a:t>financial stability</a:t>
            </a:r>
            <a:endParaRPr b="1"/>
          </a:p>
        </p:txBody>
      </p:sp>
      <p:sp>
        <p:nvSpPr>
          <p:cNvPr id="2114" name="Google Shape;2114;p11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b="1" lang="en"/>
              <a:t>financial freedom</a:t>
            </a:r>
            <a:endParaRPr b="1"/>
          </a:p>
        </p:txBody>
      </p:sp>
      <p:sp>
        <p:nvSpPr>
          <p:cNvPr id="2115" name="Google Shape;2115;p11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b="1" lang="en"/>
              <a:t>create</a:t>
            </a:r>
            <a:endParaRPr b="1"/>
          </a:p>
        </p:txBody>
      </p:sp>
      <p:sp>
        <p:nvSpPr>
          <p:cNvPr id="2116" name="Google Shape;2116;p11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b="1" lang="en"/>
              <a:t>fascination</a:t>
            </a:r>
            <a:endParaRPr b="1"/>
          </a:p>
        </p:txBody>
      </p:sp>
      <p:sp>
        <p:nvSpPr>
          <p:cNvPr id="2117" name="Google Shape;2117;p11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b="1" lang="en"/>
              <a:t>dream</a:t>
            </a:r>
            <a:endParaRPr b="1"/>
          </a:p>
        </p:txBody>
      </p:sp>
      <p:sp>
        <p:nvSpPr>
          <p:cNvPr id="2118" name="Google Shape;2118;p11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b="1" lang="en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2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24"/>
          <p:cNvSpPr txBox="1"/>
          <p:nvPr>
            <p:ph idx="1" type="subTitle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4"/>
          <p:cNvSpPr txBox="1"/>
          <p:nvPr>
            <p:ph idx="2" type="subTitle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/>
          <p:nvPr>
            <p:ph idx="3" type="subTitle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/>
          <p:nvPr>
            <p:ph idx="4" type="subTitle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24"/>
          <p:cNvSpPr txBox="1"/>
          <p:nvPr>
            <p:ph idx="5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7">
            <a:alphaModFix/>
          </a:blip>
          <a:srcRect b="238" l="0" r="0" t="22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